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9" r:id="rId4"/>
    <p:sldId id="260" r:id="rId5"/>
    <p:sldId id="462" r:id="rId6"/>
    <p:sldId id="463" r:id="rId7"/>
    <p:sldId id="464" r:id="rId8"/>
    <p:sldId id="465" r:id="rId9"/>
    <p:sldId id="467" r:id="rId10"/>
    <p:sldId id="466" r:id="rId11"/>
    <p:sldId id="456" r:id="rId12"/>
    <p:sldId id="258"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6161"/>
    <a:srgbClr val="A4CDD9"/>
    <a:srgbClr val="1066A8"/>
    <a:srgbClr val="E6E6E6"/>
    <a:srgbClr val="EDEEEE"/>
    <a:srgbClr val="EBEC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A7BC5A-BD5E-4416-AA62-67C7CA583D67}" type="datetimeFigureOut">
              <a:rPr lang="fr-FR" smtClean="0"/>
              <a:t>24/06/2022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6AA35D-C33B-40E7-A823-B0CAEB3D5D31}" type="slidenum">
              <a:rPr lang="fr-FR" smtClean="0"/>
              <a:t>‹N°›</a:t>
            </a:fld>
            <a:endParaRPr lang="fr-FR"/>
          </a:p>
        </p:txBody>
      </p:sp>
    </p:spTree>
    <p:extLst>
      <p:ext uri="{BB962C8B-B14F-4D97-AF65-F5344CB8AC3E}">
        <p14:creationId xmlns:p14="http://schemas.microsoft.com/office/powerpoint/2010/main" val="4018043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solidFill>
          <a:srgbClr val="EDEEEE"/>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680D49-D8CB-4ADD-AD85-3951B172B40F}"/>
              </a:ext>
            </a:extLst>
          </p:cNvPr>
          <p:cNvSpPr>
            <a:spLocks noGrp="1"/>
          </p:cNvSpPr>
          <p:nvPr>
            <p:ph type="ctrTitle"/>
          </p:nvPr>
        </p:nvSpPr>
        <p:spPr>
          <a:xfrm>
            <a:off x="1524000" y="1122363"/>
            <a:ext cx="9144000" cy="2387600"/>
          </a:xfrm>
        </p:spPr>
        <p:txBody>
          <a:bodyPr anchor="b"/>
          <a:lstStyle>
            <a:lvl1pPr algn="ctr">
              <a:defRPr sz="6000"/>
            </a:lvl1pPr>
          </a:lstStyle>
          <a:p>
            <a:r>
              <a:rPr lang="fr-FR" dirty="0"/>
              <a:t>Modifiez le style du titre</a:t>
            </a:r>
          </a:p>
        </p:txBody>
      </p:sp>
      <p:sp>
        <p:nvSpPr>
          <p:cNvPr id="3" name="Sous-titre 2">
            <a:extLst>
              <a:ext uri="{FF2B5EF4-FFF2-40B4-BE49-F238E27FC236}">
                <a16:creationId xmlns:a16="http://schemas.microsoft.com/office/drawing/2014/main" id="{3B8322A2-6E50-4F64-9682-0B7D95AEA27A}"/>
              </a:ext>
            </a:extLst>
          </p:cNvPr>
          <p:cNvSpPr>
            <a:spLocks noGrp="1"/>
          </p:cNvSpPr>
          <p:nvPr>
            <p:ph type="subTitle" idx="1"/>
          </p:nvPr>
        </p:nvSpPr>
        <p:spPr>
          <a:xfrm>
            <a:off x="1524000" y="3602038"/>
            <a:ext cx="9144000" cy="1655762"/>
          </a:xfrm>
        </p:spPr>
        <p:txBody>
          <a:bodyPr/>
          <a:lstStyle>
            <a:lvl1pPr marL="0" indent="0" algn="ctr">
              <a:buNone/>
              <a:defRPr sz="2400">
                <a:solidFill>
                  <a:srgbClr val="62616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4" name="Espace réservé de la date 3">
            <a:extLst>
              <a:ext uri="{FF2B5EF4-FFF2-40B4-BE49-F238E27FC236}">
                <a16:creationId xmlns:a16="http://schemas.microsoft.com/office/drawing/2014/main" id="{01AAA13B-2227-4CA9-B679-291861349575}"/>
              </a:ext>
            </a:extLst>
          </p:cNvPr>
          <p:cNvSpPr>
            <a:spLocks noGrp="1"/>
          </p:cNvSpPr>
          <p:nvPr>
            <p:ph type="dt" sz="half" idx="10"/>
          </p:nvPr>
        </p:nvSpPr>
        <p:spPr/>
        <p:txBody>
          <a:bodyPr/>
          <a:lstStyle/>
          <a:p>
            <a:fld id="{1C50F7CC-1C6E-4483-B911-13F1D81AA52D}" type="datetimeFigureOut">
              <a:rPr lang="fr-FR" smtClean="0"/>
              <a:t>24/06/2022</a:t>
            </a:fld>
            <a:endParaRPr lang="fr-FR"/>
          </a:p>
        </p:txBody>
      </p:sp>
      <p:sp>
        <p:nvSpPr>
          <p:cNvPr id="5" name="Espace réservé du pied de page 4">
            <a:extLst>
              <a:ext uri="{FF2B5EF4-FFF2-40B4-BE49-F238E27FC236}">
                <a16:creationId xmlns:a16="http://schemas.microsoft.com/office/drawing/2014/main" id="{FD1319E7-4875-46F3-943D-8FB629FD1F9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5B7D17F-A78B-49B9-B764-3DC03903AAAD}"/>
              </a:ext>
            </a:extLst>
          </p:cNvPr>
          <p:cNvSpPr>
            <a:spLocks noGrp="1"/>
          </p:cNvSpPr>
          <p:nvPr>
            <p:ph type="sldNum" sz="quarter" idx="12"/>
          </p:nvPr>
        </p:nvSpPr>
        <p:spPr/>
        <p:txBody>
          <a:bodyPr/>
          <a:lstStyle/>
          <a:p>
            <a:fld id="{F93C9ECD-CF16-4CBE-BBED-5309679C816A}" type="slidenum">
              <a:rPr lang="fr-FR" smtClean="0"/>
              <a:t>‹N°›</a:t>
            </a:fld>
            <a:endParaRPr lang="fr-FR"/>
          </a:p>
        </p:txBody>
      </p:sp>
    </p:spTree>
    <p:extLst>
      <p:ext uri="{BB962C8B-B14F-4D97-AF65-F5344CB8AC3E}">
        <p14:creationId xmlns:p14="http://schemas.microsoft.com/office/powerpoint/2010/main" val="221357926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D152F5-111A-42AD-A880-7FE2BF7F00D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EE84FEF-955E-4C8F-B767-BFB40FC6BDE0}"/>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2B32059-F7EE-4C59-857C-B9C35C5ADE23}"/>
              </a:ext>
            </a:extLst>
          </p:cNvPr>
          <p:cNvSpPr>
            <a:spLocks noGrp="1"/>
          </p:cNvSpPr>
          <p:nvPr>
            <p:ph type="dt" sz="half" idx="10"/>
          </p:nvPr>
        </p:nvSpPr>
        <p:spPr/>
        <p:txBody>
          <a:bodyPr/>
          <a:lstStyle/>
          <a:p>
            <a:fld id="{1C50F7CC-1C6E-4483-B911-13F1D81AA52D}" type="datetimeFigureOut">
              <a:rPr lang="fr-FR" smtClean="0"/>
              <a:t>24/06/2022</a:t>
            </a:fld>
            <a:endParaRPr lang="fr-FR"/>
          </a:p>
        </p:txBody>
      </p:sp>
      <p:sp>
        <p:nvSpPr>
          <p:cNvPr id="5" name="Espace réservé du pied de page 4">
            <a:extLst>
              <a:ext uri="{FF2B5EF4-FFF2-40B4-BE49-F238E27FC236}">
                <a16:creationId xmlns:a16="http://schemas.microsoft.com/office/drawing/2014/main" id="{3DDB8E0A-8CC8-448B-8D2C-70208877002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DA5582A-C56E-4BF4-B686-D5BF4FB16BA6}"/>
              </a:ext>
            </a:extLst>
          </p:cNvPr>
          <p:cNvSpPr>
            <a:spLocks noGrp="1"/>
          </p:cNvSpPr>
          <p:nvPr>
            <p:ph type="sldNum" sz="quarter" idx="12"/>
          </p:nvPr>
        </p:nvSpPr>
        <p:spPr/>
        <p:txBody>
          <a:bodyPr/>
          <a:lstStyle/>
          <a:p>
            <a:fld id="{F93C9ECD-CF16-4CBE-BBED-5309679C816A}" type="slidenum">
              <a:rPr lang="fr-FR" smtClean="0"/>
              <a:t>‹N°›</a:t>
            </a:fld>
            <a:endParaRPr lang="fr-FR"/>
          </a:p>
        </p:txBody>
      </p:sp>
    </p:spTree>
    <p:extLst>
      <p:ext uri="{BB962C8B-B14F-4D97-AF65-F5344CB8AC3E}">
        <p14:creationId xmlns:p14="http://schemas.microsoft.com/office/powerpoint/2010/main" val="4124234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284580D-ABE3-45DA-B114-CC6F233B65B7}"/>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C7F393D8-454E-4FCC-9A49-24202CEBC735}"/>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BBA094A-E966-431E-9282-AC0CE78D3747}"/>
              </a:ext>
            </a:extLst>
          </p:cNvPr>
          <p:cNvSpPr>
            <a:spLocks noGrp="1"/>
          </p:cNvSpPr>
          <p:nvPr>
            <p:ph type="dt" sz="half" idx="10"/>
          </p:nvPr>
        </p:nvSpPr>
        <p:spPr/>
        <p:txBody>
          <a:bodyPr/>
          <a:lstStyle/>
          <a:p>
            <a:fld id="{1C50F7CC-1C6E-4483-B911-13F1D81AA52D}" type="datetimeFigureOut">
              <a:rPr lang="fr-FR" smtClean="0"/>
              <a:t>24/06/2022</a:t>
            </a:fld>
            <a:endParaRPr lang="fr-FR"/>
          </a:p>
        </p:txBody>
      </p:sp>
      <p:sp>
        <p:nvSpPr>
          <p:cNvPr id="5" name="Espace réservé du pied de page 4">
            <a:extLst>
              <a:ext uri="{FF2B5EF4-FFF2-40B4-BE49-F238E27FC236}">
                <a16:creationId xmlns:a16="http://schemas.microsoft.com/office/drawing/2014/main" id="{0A8785B6-F8A3-4B49-A95A-58E2F01464B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C32B7E3-9971-4330-A0FE-304E43A20938}"/>
              </a:ext>
            </a:extLst>
          </p:cNvPr>
          <p:cNvSpPr>
            <a:spLocks noGrp="1"/>
          </p:cNvSpPr>
          <p:nvPr>
            <p:ph type="sldNum" sz="quarter" idx="12"/>
          </p:nvPr>
        </p:nvSpPr>
        <p:spPr/>
        <p:txBody>
          <a:bodyPr/>
          <a:lstStyle/>
          <a:p>
            <a:fld id="{F93C9ECD-CF16-4CBE-BBED-5309679C816A}" type="slidenum">
              <a:rPr lang="fr-FR" smtClean="0"/>
              <a:t>‹N°›</a:t>
            </a:fld>
            <a:endParaRPr lang="fr-FR"/>
          </a:p>
        </p:txBody>
      </p:sp>
    </p:spTree>
    <p:extLst>
      <p:ext uri="{BB962C8B-B14F-4D97-AF65-F5344CB8AC3E}">
        <p14:creationId xmlns:p14="http://schemas.microsoft.com/office/powerpoint/2010/main" val="3771242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Pr>
        <a:solidFill>
          <a:srgbClr val="EDEEEE"/>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BEE62A-B63C-4E5F-80A0-C35B09640C1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FC53BF5-BCDE-4054-A628-EC5A5A758E4D}"/>
              </a:ext>
            </a:extLst>
          </p:cNvPr>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4552FE58-358C-4829-9ABF-DE6B1D4D5D6B}"/>
              </a:ext>
            </a:extLst>
          </p:cNvPr>
          <p:cNvSpPr>
            <a:spLocks noGrp="1"/>
          </p:cNvSpPr>
          <p:nvPr>
            <p:ph type="dt" sz="half" idx="10"/>
          </p:nvPr>
        </p:nvSpPr>
        <p:spPr/>
        <p:txBody>
          <a:bodyPr/>
          <a:lstStyle/>
          <a:p>
            <a:fld id="{1C50F7CC-1C6E-4483-B911-13F1D81AA52D}" type="datetimeFigureOut">
              <a:rPr lang="fr-FR" smtClean="0"/>
              <a:t>24/06/2022</a:t>
            </a:fld>
            <a:endParaRPr lang="fr-FR"/>
          </a:p>
        </p:txBody>
      </p:sp>
      <p:sp>
        <p:nvSpPr>
          <p:cNvPr id="5" name="Espace réservé du pied de page 4">
            <a:extLst>
              <a:ext uri="{FF2B5EF4-FFF2-40B4-BE49-F238E27FC236}">
                <a16:creationId xmlns:a16="http://schemas.microsoft.com/office/drawing/2014/main" id="{A94761B3-5375-403B-95CD-7CB1D1C2D23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ED23D49-04A3-4F1A-AABC-676700CC35AE}"/>
              </a:ext>
            </a:extLst>
          </p:cNvPr>
          <p:cNvSpPr>
            <a:spLocks noGrp="1"/>
          </p:cNvSpPr>
          <p:nvPr>
            <p:ph type="sldNum" sz="quarter" idx="12"/>
          </p:nvPr>
        </p:nvSpPr>
        <p:spPr/>
        <p:txBody>
          <a:bodyPr/>
          <a:lstStyle/>
          <a:p>
            <a:fld id="{F93C9ECD-CF16-4CBE-BBED-5309679C816A}" type="slidenum">
              <a:rPr lang="fr-FR" smtClean="0"/>
              <a:t>‹N°›</a:t>
            </a:fld>
            <a:endParaRPr lang="fr-FR"/>
          </a:p>
        </p:txBody>
      </p:sp>
    </p:spTree>
    <p:extLst>
      <p:ext uri="{BB962C8B-B14F-4D97-AF65-F5344CB8AC3E}">
        <p14:creationId xmlns:p14="http://schemas.microsoft.com/office/powerpoint/2010/main" val="258913412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1BA033-985F-4470-92B9-E8C41224BDD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68E236F7-21CE-4A0A-9592-ABEA1E5A0AC4}"/>
              </a:ext>
            </a:extLst>
          </p:cNvPr>
          <p:cNvSpPr>
            <a:spLocks noGrp="1"/>
          </p:cNvSpPr>
          <p:nvPr>
            <p:ph type="body" idx="1"/>
          </p:nvPr>
        </p:nvSpPr>
        <p:spPr>
          <a:xfrm>
            <a:off x="831850" y="4589463"/>
            <a:ext cx="10515600" cy="1500187"/>
          </a:xfrm>
        </p:spPr>
        <p:txBody>
          <a:bodyPr/>
          <a:lstStyle>
            <a:lvl1pPr marL="0" indent="0">
              <a:buNone/>
              <a:defRPr sz="2400">
                <a:solidFill>
                  <a:srgbClr val="62616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Cliquez pour modifier les styles du texte du masque</a:t>
            </a:r>
          </a:p>
        </p:txBody>
      </p:sp>
      <p:sp>
        <p:nvSpPr>
          <p:cNvPr id="4" name="Espace réservé de la date 3">
            <a:extLst>
              <a:ext uri="{FF2B5EF4-FFF2-40B4-BE49-F238E27FC236}">
                <a16:creationId xmlns:a16="http://schemas.microsoft.com/office/drawing/2014/main" id="{87CC8C1A-0572-455F-B336-3CAD41848E30}"/>
              </a:ext>
            </a:extLst>
          </p:cNvPr>
          <p:cNvSpPr>
            <a:spLocks noGrp="1"/>
          </p:cNvSpPr>
          <p:nvPr>
            <p:ph type="dt" sz="half" idx="10"/>
          </p:nvPr>
        </p:nvSpPr>
        <p:spPr/>
        <p:txBody>
          <a:bodyPr/>
          <a:lstStyle/>
          <a:p>
            <a:fld id="{1C50F7CC-1C6E-4483-B911-13F1D81AA52D}" type="datetimeFigureOut">
              <a:rPr lang="fr-FR" smtClean="0"/>
              <a:t>24/06/2022</a:t>
            </a:fld>
            <a:endParaRPr lang="fr-FR"/>
          </a:p>
        </p:txBody>
      </p:sp>
      <p:sp>
        <p:nvSpPr>
          <p:cNvPr id="5" name="Espace réservé du pied de page 4">
            <a:extLst>
              <a:ext uri="{FF2B5EF4-FFF2-40B4-BE49-F238E27FC236}">
                <a16:creationId xmlns:a16="http://schemas.microsoft.com/office/drawing/2014/main" id="{09F51096-2B9B-42DB-A623-FD394897710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E44A420-A965-4EFD-93C4-651ECEBC2151}"/>
              </a:ext>
            </a:extLst>
          </p:cNvPr>
          <p:cNvSpPr>
            <a:spLocks noGrp="1"/>
          </p:cNvSpPr>
          <p:nvPr>
            <p:ph type="sldNum" sz="quarter" idx="12"/>
          </p:nvPr>
        </p:nvSpPr>
        <p:spPr/>
        <p:txBody>
          <a:bodyPr/>
          <a:lstStyle/>
          <a:p>
            <a:fld id="{F93C9ECD-CF16-4CBE-BBED-5309679C816A}" type="slidenum">
              <a:rPr lang="fr-FR" smtClean="0"/>
              <a:t>‹N°›</a:t>
            </a:fld>
            <a:endParaRPr lang="fr-FR"/>
          </a:p>
        </p:txBody>
      </p:sp>
    </p:spTree>
    <p:extLst>
      <p:ext uri="{BB962C8B-B14F-4D97-AF65-F5344CB8AC3E}">
        <p14:creationId xmlns:p14="http://schemas.microsoft.com/office/powerpoint/2010/main" val="2667352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23C5E4-F45A-44AA-9B4F-42C8FDFF907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13C406E-4183-4211-8FB9-96B233CB73D7}"/>
              </a:ext>
            </a:extLst>
          </p:cNvPr>
          <p:cNvSpPr>
            <a:spLocks noGrp="1"/>
          </p:cNvSpPr>
          <p:nvPr>
            <p:ph sz="half" idx="1"/>
          </p:nvPr>
        </p:nvSpPr>
        <p:spPr>
          <a:xfrm>
            <a:off x="838200" y="1825625"/>
            <a:ext cx="5181600" cy="4351338"/>
          </a:xfrm>
        </p:spPr>
        <p:txBody>
          <a:bodyPr>
            <a:normAutofit/>
          </a:bodyPr>
          <a:lstStyle>
            <a:lvl1pPr>
              <a:defRPr sz="2400"/>
            </a:lvl1pPr>
            <a:lvl2pPr>
              <a:defRPr sz="2000"/>
            </a:lvl2pPr>
            <a:lvl3pPr>
              <a:defRPr sz="1800"/>
            </a:lvl3pPr>
            <a:lvl4pPr>
              <a:defRPr sz="1600"/>
            </a:lvl4pPr>
            <a:lvl5pPr>
              <a:defRPr sz="16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contenu 3">
            <a:extLst>
              <a:ext uri="{FF2B5EF4-FFF2-40B4-BE49-F238E27FC236}">
                <a16:creationId xmlns:a16="http://schemas.microsoft.com/office/drawing/2014/main" id="{7FCD6DD6-87A8-4928-886C-F33AC1D75C99}"/>
              </a:ext>
            </a:extLst>
          </p:cNvPr>
          <p:cNvSpPr>
            <a:spLocks noGrp="1"/>
          </p:cNvSpPr>
          <p:nvPr>
            <p:ph sz="half" idx="2"/>
          </p:nvPr>
        </p:nvSpPr>
        <p:spPr>
          <a:xfrm>
            <a:off x="6172200" y="1825625"/>
            <a:ext cx="5181600" cy="4351338"/>
          </a:xfrm>
        </p:spPr>
        <p:txBody>
          <a:bodyPr>
            <a:normAutofit/>
          </a:bodyPr>
          <a:lstStyle>
            <a:lvl1pPr>
              <a:defRPr sz="2400"/>
            </a:lvl1pPr>
            <a:lvl2pPr>
              <a:defRPr sz="2000"/>
            </a:lvl2pPr>
            <a:lvl3pPr>
              <a:defRPr sz="1800"/>
            </a:lvl3pPr>
            <a:lvl4pPr>
              <a:defRPr sz="1600"/>
            </a:lvl4pPr>
            <a:lvl5pPr>
              <a:defRPr sz="16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e la date 4">
            <a:extLst>
              <a:ext uri="{FF2B5EF4-FFF2-40B4-BE49-F238E27FC236}">
                <a16:creationId xmlns:a16="http://schemas.microsoft.com/office/drawing/2014/main" id="{2322284A-08C5-41C5-90C5-69010B90D6F3}"/>
              </a:ext>
            </a:extLst>
          </p:cNvPr>
          <p:cNvSpPr>
            <a:spLocks noGrp="1"/>
          </p:cNvSpPr>
          <p:nvPr>
            <p:ph type="dt" sz="half" idx="10"/>
          </p:nvPr>
        </p:nvSpPr>
        <p:spPr/>
        <p:txBody>
          <a:bodyPr/>
          <a:lstStyle/>
          <a:p>
            <a:fld id="{1C50F7CC-1C6E-4483-B911-13F1D81AA52D}" type="datetimeFigureOut">
              <a:rPr lang="fr-FR" smtClean="0"/>
              <a:t>24/06/2022</a:t>
            </a:fld>
            <a:endParaRPr lang="fr-FR"/>
          </a:p>
        </p:txBody>
      </p:sp>
      <p:sp>
        <p:nvSpPr>
          <p:cNvPr id="6" name="Espace réservé du pied de page 5">
            <a:extLst>
              <a:ext uri="{FF2B5EF4-FFF2-40B4-BE49-F238E27FC236}">
                <a16:creationId xmlns:a16="http://schemas.microsoft.com/office/drawing/2014/main" id="{1CCFA9B8-A0BD-4F3A-B232-28BDA26B08B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7498F2A-5410-42BB-8C18-2FB25F0188B9}"/>
              </a:ext>
            </a:extLst>
          </p:cNvPr>
          <p:cNvSpPr>
            <a:spLocks noGrp="1"/>
          </p:cNvSpPr>
          <p:nvPr>
            <p:ph type="sldNum" sz="quarter" idx="12"/>
          </p:nvPr>
        </p:nvSpPr>
        <p:spPr/>
        <p:txBody>
          <a:bodyPr/>
          <a:lstStyle/>
          <a:p>
            <a:fld id="{F93C9ECD-CF16-4CBE-BBED-5309679C816A}" type="slidenum">
              <a:rPr lang="fr-FR" smtClean="0"/>
              <a:t>‹N°›</a:t>
            </a:fld>
            <a:endParaRPr lang="fr-FR"/>
          </a:p>
        </p:txBody>
      </p:sp>
    </p:spTree>
    <p:extLst>
      <p:ext uri="{BB962C8B-B14F-4D97-AF65-F5344CB8AC3E}">
        <p14:creationId xmlns:p14="http://schemas.microsoft.com/office/powerpoint/2010/main" val="2264588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7647A8-6497-4EA2-A369-530CEC6BEE04}"/>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075C4F52-E409-4F56-B14D-0DCFE8202D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a:t>
            </a:r>
          </a:p>
        </p:txBody>
      </p:sp>
      <p:sp>
        <p:nvSpPr>
          <p:cNvPr id="4" name="Espace réservé du contenu 3">
            <a:extLst>
              <a:ext uri="{FF2B5EF4-FFF2-40B4-BE49-F238E27FC236}">
                <a16:creationId xmlns:a16="http://schemas.microsoft.com/office/drawing/2014/main" id="{EA67DB3D-D7F1-4472-9BC8-E574C5C4894F}"/>
              </a:ext>
            </a:extLst>
          </p:cNvPr>
          <p:cNvSpPr>
            <a:spLocks noGrp="1"/>
          </p:cNvSpPr>
          <p:nvPr>
            <p:ph sz="half" idx="2"/>
          </p:nvPr>
        </p:nvSpPr>
        <p:spPr>
          <a:xfrm>
            <a:off x="839788" y="2505075"/>
            <a:ext cx="5157787" cy="3684588"/>
          </a:xfrm>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texte 4">
            <a:extLst>
              <a:ext uri="{FF2B5EF4-FFF2-40B4-BE49-F238E27FC236}">
                <a16:creationId xmlns:a16="http://schemas.microsoft.com/office/drawing/2014/main" id="{2FC0668A-0079-4A2C-8AF9-A5AEB705AD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AA152051-9341-49D8-83C3-ACAA461BC39E}"/>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A8E8D1FF-CF5C-4DF9-AC8B-392253AFECA9}"/>
              </a:ext>
            </a:extLst>
          </p:cNvPr>
          <p:cNvSpPr>
            <a:spLocks noGrp="1"/>
          </p:cNvSpPr>
          <p:nvPr>
            <p:ph type="dt" sz="half" idx="10"/>
          </p:nvPr>
        </p:nvSpPr>
        <p:spPr/>
        <p:txBody>
          <a:bodyPr/>
          <a:lstStyle/>
          <a:p>
            <a:fld id="{1C50F7CC-1C6E-4483-B911-13F1D81AA52D}" type="datetimeFigureOut">
              <a:rPr lang="fr-FR" smtClean="0"/>
              <a:t>24/06/2022</a:t>
            </a:fld>
            <a:endParaRPr lang="fr-FR"/>
          </a:p>
        </p:txBody>
      </p:sp>
      <p:sp>
        <p:nvSpPr>
          <p:cNvPr id="8" name="Espace réservé du pied de page 7">
            <a:extLst>
              <a:ext uri="{FF2B5EF4-FFF2-40B4-BE49-F238E27FC236}">
                <a16:creationId xmlns:a16="http://schemas.microsoft.com/office/drawing/2014/main" id="{60C1936E-FFFD-4BBD-859A-A91D50B43235}"/>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705BA1B1-0B03-40D9-B24B-9E6C993375BF}"/>
              </a:ext>
            </a:extLst>
          </p:cNvPr>
          <p:cNvSpPr>
            <a:spLocks noGrp="1"/>
          </p:cNvSpPr>
          <p:nvPr>
            <p:ph type="sldNum" sz="quarter" idx="12"/>
          </p:nvPr>
        </p:nvSpPr>
        <p:spPr/>
        <p:txBody>
          <a:bodyPr/>
          <a:lstStyle/>
          <a:p>
            <a:fld id="{F93C9ECD-CF16-4CBE-BBED-5309679C816A}" type="slidenum">
              <a:rPr lang="fr-FR" smtClean="0"/>
              <a:t>‹N°›</a:t>
            </a:fld>
            <a:endParaRPr lang="fr-FR"/>
          </a:p>
        </p:txBody>
      </p:sp>
    </p:spTree>
    <p:extLst>
      <p:ext uri="{BB962C8B-B14F-4D97-AF65-F5344CB8AC3E}">
        <p14:creationId xmlns:p14="http://schemas.microsoft.com/office/powerpoint/2010/main" val="3466732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A45A6C-E4A1-4E72-8BC4-59292A47F59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0C5AA71-829C-47B0-A307-43FA9E235B24}"/>
              </a:ext>
            </a:extLst>
          </p:cNvPr>
          <p:cNvSpPr>
            <a:spLocks noGrp="1"/>
          </p:cNvSpPr>
          <p:nvPr>
            <p:ph type="dt" sz="half" idx="10"/>
          </p:nvPr>
        </p:nvSpPr>
        <p:spPr/>
        <p:txBody>
          <a:bodyPr/>
          <a:lstStyle/>
          <a:p>
            <a:fld id="{1C50F7CC-1C6E-4483-B911-13F1D81AA52D}" type="datetimeFigureOut">
              <a:rPr lang="fr-FR" smtClean="0"/>
              <a:t>24/06/2022</a:t>
            </a:fld>
            <a:endParaRPr lang="fr-FR"/>
          </a:p>
        </p:txBody>
      </p:sp>
      <p:sp>
        <p:nvSpPr>
          <p:cNvPr id="4" name="Espace réservé du pied de page 3">
            <a:extLst>
              <a:ext uri="{FF2B5EF4-FFF2-40B4-BE49-F238E27FC236}">
                <a16:creationId xmlns:a16="http://schemas.microsoft.com/office/drawing/2014/main" id="{E7BAD369-4984-4B35-AD5A-6D4E0B9DD4E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34FD264-17CB-44E6-8726-DA5817E90CFD}"/>
              </a:ext>
            </a:extLst>
          </p:cNvPr>
          <p:cNvSpPr>
            <a:spLocks noGrp="1"/>
          </p:cNvSpPr>
          <p:nvPr>
            <p:ph type="sldNum" sz="quarter" idx="12"/>
          </p:nvPr>
        </p:nvSpPr>
        <p:spPr/>
        <p:txBody>
          <a:bodyPr/>
          <a:lstStyle/>
          <a:p>
            <a:fld id="{F93C9ECD-CF16-4CBE-BBED-5309679C816A}" type="slidenum">
              <a:rPr lang="fr-FR" smtClean="0"/>
              <a:t>‹N°›</a:t>
            </a:fld>
            <a:endParaRPr lang="fr-FR"/>
          </a:p>
        </p:txBody>
      </p:sp>
    </p:spTree>
    <p:extLst>
      <p:ext uri="{BB962C8B-B14F-4D97-AF65-F5344CB8AC3E}">
        <p14:creationId xmlns:p14="http://schemas.microsoft.com/office/powerpoint/2010/main" val="1458130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A512997-21AA-448F-9986-05B93FEC90FE}"/>
              </a:ext>
            </a:extLst>
          </p:cNvPr>
          <p:cNvSpPr>
            <a:spLocks noGrp="1"/>
          </p:cNvSpPr>
          <p:nvPr>
            <p:ph type="dt" sz="half" idx="10"/>
          </p:nvPr>
        </p:nvSpPr>
        <p:spPr/>
        <p:txBody>
          <a:bodyPr/>
          <a:lstStyle/>
          <a:p>
            <a:fld id="{1C50F7CC-1C6E-4483-B911-13F1D81AA52D}" type="datetimeFigureOut">
              <a:rPr lang="fr-FR" smtClean="0"/>
              <a:t>24/06/2022</a:t>
            </a:fld>
            <a:endParaRPr lang="fr-FR"/>
          </a:p>
        </p:txBody>
      </p:sp>
      <p:sp>
        <p:nvSpPr>
          <p:cNvPr id="3" name="Espace réservé du pied de page 2">
            <a:extLst>
              <a:ext uri="{FF2B5EF4-FFF2-40B4-BE49-F238E27FC236}">
                <a16:creationId xmlns:a16="http://schemas.microsoft.com/office/drawing/2014/main" id="{8F05E712-AEF2-4B64-9F42-50FD486210F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DFA44AB4-5583-4F24-8244-44F8A7EF38CA}"/>
              </a:ext>
            </a:extLst>
          </p:cNvPr>
          <p:cNvSpPr>
            <a:spLocks noGrp="1"/>
          </p:cNvSpPr>
          <p:nvPr>
            <p:ph type="sldNum" sz="quarter" idx="12"/>
          </p:nvPr>
        </p:nvSpPr>
        <p:spPr/>
        <p:txBody>
          <a:bodyPr/>
          <a:lstStyle/>
          <a:p>
            <a:fld id="{F93C9ECD-CF16-4CBE-BBED-5309679C816A}" type="slidenum">
              <a:rPr lang="fr-FR" smtClean="0"/>
              <a:t>‹N°›</a:t>
            </a:fld>
            <a:endParaRPr lang="fr-FR"/>
          </a:p>
        </p:txBody>
      </p:sp>
    </p:spTree>
    <p:extLst>
      <p:ext uri="{BB962C8B-B14F-4D97-AF65-F5344CB8AC3E}">
        <p14:creationId xmlns:p14="http://schemas.microsoft.com/office/powerpoint/2010/main" val="2998993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7A08CE-EF15-4917-914D-799E8BBED93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CB228FDD-CB89-4330-9CB1-2E0006C3EA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21A6B0D1-920C-4F15-AC1F-6009545E57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D2E21B5-D434-417C-94CC-8DAA1E7413DE}"/>
              </a:ext>
            </a:extLst>
          </p:cNvPr>
          <p:cNvSpPr>
            <a:spLocks noGrp="1"/>
          </p:cNvSpPr>
          <p:nvPr>
            <p:ph type="dt" sz="half" idx="10"/>
          </p:nvPr>
        </p:nvSpPr>
        <p:spPr/>
        <p:txBody>
          <a:bodyPr/>
          <a:lstStyle/>
          <a:p>
            <a:fld id="{1C50F7CC-1C6E-4483-B911-13F1D81AA52D}" type="datetimeFigureOut">
              <a:rPr lang="fr-FR" smtClean="0"/>
              <a:t>24/06/2022</a:t>
            </a:fld>
            <a:endParaRPr lang="fr-FR"/>
          </a:p>
        </p:txBody>
      </p:sp>
      <p:sp>
        <p:nvSpPr>
          <p:cNvPr id="6" name="Espace réservé du pied de page 5">
            <a:extLst>
              <a:ext uri="{FF2B5EF4-FFF2-40B4-BE49-F238E27FC236}">
                <a16:creationId xmlns:a16="http://schemas.microsoft.com/office/drawing/2014/main" id="{BAEEB0D5-DFE6-43C7-9AA6-FC6084F498E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8F097F1-754C-4848-9F1D-CE23F85D4AC2}"/>
              </a:ext>
            </a:extLst>
          </p:cNvPr>
          <p:cNvSpPr>
            <a:spLocks noGrp="1"/>
          </p:cNvSpPr>
          <p:nvPr>
            <p:ph type="sldNum" sz="quarter" idx="12"/>
          </p:nvPr>
        </p:nvSpPr>
        <p:spPr/>
        <p:txBody>
          <a:bodyPr/>
          <a:lstStyle/>
          <a:p>
            <a:fld id="{F93C9ECD-CF16-4CBE-BBED-5309679C816A}" type="slidenum">
              <a:rPr lang="fr-FR" smtClean="0"/>
              <a:t>‹N°›</a:t>
            </a:fld>
            <a:endParaRPr lang="fr-FR"/>
          </a:p>
        </p:txBody>
      </p:sp>
    </p:spTree>
    <p:extLst>
      <p:ext uri="{BB962C8B-B14F-4D97-AF65-F5344CB8AC3E}">
        <p14:creationId xmlns:p14="http://schemas.microsoft.com/office/powerpoint/2010/main" val="854865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944011-696C-4E8F-8A61-317A0B31432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E5F908E-CF33-4A47-A0BA-0AD3C9A47F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F93AF72E-FD32-434C-913D-B12E05B707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B3853F0-E6EA-4BFC-B17C-05BA6571BE46}"/>
              </a:ext>
            </a:extLst>
          </p:cNvPr>
          <p:cNvSpPr>
            <a:spLocks noGrp="1"/>
          </p:cNvSpPr>
          <p:nvPr>
            <p:ph type="dt" sz="half" idx="10"/>
          </p:nvPr>
        </p:nvSpPr>
        <p:spPr/>
        <p:txBody>
          <a:bodyPr/>
          <a:lstStyle/>
          <a:p>
            <a:fld id="{1C50F7CC-1C6E-4483-B911-13F1D81AA52D}" type="datetimeFigureOut">
              <a:rPr lang="fr-FR" smtClean="0"/>
              <a:t>24/06/2022</a:t>
            </a:fld>
            <a:endParaRPr lang="fr-FR"/>
          </a:p>
        </p:txBody>
      </p:sp>
      <p:sp>
        <p:nvSpPr>
          <p:cNvPr id="6" name="Espace réservé du pied de page 5">
            <a:extLst>
              <a:ext uri="{FF2B5EF4-FFF2-40B4-BE49-F238E27FC236}">
                <a16:creationId xmlns:a16="http://schemas.microsoft.com/office/drawing/2014/main" id="{012202FB-F4BE-4039-BA3B-C1F4A908AAF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A67CA2E-40F8-4478-A630-0A84F9B7A9CB}"/>
              </a:ext>
            </a:extLst>
          </p:cNvPr>
          <p:cNvSpPr>
            <a:spLocks noGrp="1"/>
          </p:cNvSpPr>
          <p:nvPr>
            <p:ph type="sldNum" sz="quarter" idx="12"/>
          </p:nvPr>
        </p:nvSpPr>
        <p:spPr/>
        <p:txBody>
          <a:bodyPr/>
          <a:lstStyle/>
          <a:p>
            <a:fld id="{F93C9ECD-CF16-4CBE-BBED-5309679C816A}" type="slidenum">
              <a:rPr lang="fr-FR" smtClean="0"/>
              <a:t>‹N°›</a:t>
            </a:fld>
            <a:endParaRPr lang="fr-FR"/>
          </a:p>
        </p:txBody>
      </p:sp>
    </p:spTree>
    <p:extLst>
      <p:ext uri="{BB962C8B-B14F-4D97-AF65-F5344CB8AC3E}">
        <p14:creationId xmlns:p14="http://schemas.microsoft.com/office/powerpoint/2010/main" val="4134699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DEEEE"/>
        </a:solidFill>
        <a:effectLst/>
      </p:bgPr>
    </p:bg>
    <p:spTree>
      <p:nvGrpSpPr>
        <p:cNvPr id="1" name=""/>
        <p:cNvGrpSpPr/>
        <p:nvPr/>
      </p:nvGrpSpPr>
      <p:grpSpPr>
        <a:xfrm>
          <a:off x="0" y="0"/>
          <a:ext cx="0" cy="0"/>
          <a:chOff x="0" y="0"/>
          <a:chExt cx="0" cy="0"/>
        </a:xfrm>
      </p:grpSpPr>
      <p:grpSp>
        <p:nvGrpSpPr>
          <p:cNvPr id="17" name="Groupe 16">
            <a:extLst>
              <a:ext uri="{FF2B5EF4-FFF2-40B4-BE49-F238E27FC236}">
                <a16:creationId xmlns:a16="http://schemas.microsoft.com/office/drawing/2014/main" id="{BEA7CE5B-5F3A-4A0E-B7DD-0C7E9C9635DD}"/>
              </a:ext>
            </a:extLst>
          </p:cNvPr>
          <p:cNvGrpSpPr/>
          <p:nvPr userDrawn="1"/>
        </p:nvGrpSpPr>
        <p:grpSpPr>
          <a:xfrm>
            <a:off x="10733068" y="2675"/>
            <a:ext cx="1458932" cy="1688013"/>
            <a:chOff x="8693110" y="13023"/>
            <a:chExt cx="2446377" cy="2830506"/>
          </a:xfrm>
        </p:grpSpPr>
        <p:pic>
          <p:nvPicPr>
            <p:cNvPr id="15" name="Image 14">
              <a:extLst>
                <a:ext uri="{FF2B5EF4-FFF2-40B4-BE49-F238E27FC236}">
                  <a16:creationId xmlns:a16="http://schemas.microsoft.com/office/drawing/2014/main" id="{F148024A-04E5-4990-A230-C4883B0A60AE}"/>
                </a:ext>
              </a:extLst>
            </p:cNvPr>
            <p:cNvPicPr>
              <a:picLocks noChangeAspect="1"/>
            </p:cNvPicPr>
            <p:nvPr userDrawn="1"/>
          </p:nvPicPr>
          <p:blipFill>
            <a:blip r:embed="rId13">
              <a:clrChange>
                <a:clrFrom>
                  <a:srgbClr val="FFFFFF"/>
                </a:clrFrom>
                <a:clrTo>
                  <a:srgbClr val="FFFFFF">
                    <a:alpha val="0"/>
                  </a:srgbClr>
                </a:clrTo>
              </a:clrChange>
            </a:blip>
            <a:stretch>
              <a:fillRect/>
            </a:stretch>
          </p:blipFill>
          <p:spPr>
            <a:xfrm>
              <a:off x="8824912" y="13023"/>
              <a:ext cx="2314575" cy="2343150"/>
            </a:xfrm>
            <a:prstGeom prst="rect">
              <a:avLst/>
            </a:prstGeom>
          </p:spPr>
        </p:pic>
        <p:sp>
          <p:nvSpPr>
            <p:cNvPr id="16" name="Rectangle 15">
              <a:extLst>
                <a:ext uri="{FF2B5EF4-FFF2-40B4-BE49-F238E27FC236}">
                  <a16:creationId xmlns:a16="http://schemas.microsoft.com/office/drawing/2014/main" id="{5A6BE25B-98D6-4587-BCAA-4F6E070F8D65}"/>
                </a:ext>
              </a:extLst>
            </p:cNvPr>
            <p:cNvSpPr/>
            <p:nvPr userDrawn="1"/>
          </p:nvSpPr>
          <p:spPr>
            <a:xfrm rot="2998616">
              <a:off x="8486908" y="1329183"/>
              <a:ext cx="1720548" cy="1308143"/>
            </a:xfrm>
            <a:prstGeom prst="rect">
              <a:avLst/>
            </a:prstGeom>
            <a:solidFill>
              <a:srgbClr val="ED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7" name="Groupe 6">
            <a:extLst>
              <a:ext uri="{FF2B5EF4-FFF2-40B4-BE49-F238E27FC236}">
                <a16:creationId xmlns:a16="http://schemas.microsoft.com/office/drawing/2014/main" id="{09BFE10C-EB37-454C-AC03-DF0D75AFEBE6}"/>
              </a:ext>
            </a:extLst>
          </p:cNvPr>
          <p:cNvGrpSpPr/>
          <p:nvPr userDrawn="1"/>
        </p:nvGrpSpPr>
        <p:grpSpPr>
          <a:xfrm>
            <a:off x="0" y="2748161"/>
            <a:ext cx="3735154" cy="4109840"/>
            <a:chOff x="0" y="3209925"/>
            <a:chExt cx="3315487" cy="3648075"/>
          </a:xfrm>
        </p:grpSpPr>
        <p:grpSp>
          <p:nvGrpSpPr>
            <p:cNvPr id="8" name="Groupe 7">
              <a:extLst>
                <a:ext uri="{FF2B5EF4-FFF2-40B4-BE49-F238E27FC236}">
                  <a16:creationId xmlns:a16="http://schemas.microsoft.com/office/drawing/2014/main" id="{5DA10361-ABC4-4AA1-AC6B-784B9BB68AA8}"/>
                </a:ext>
              </a:extLst>
            </p:cNvPr>
            <p:cNvGrpSpPr/>
            <p:nvPr userDrawn="1"/>
          </p:nvGrpSpPr>
          <p:grpSpPr>
            <a:xfrm>
              <a:off x="0" y="3209925"/>
              <a:ext cx="3267075" cy="3648075"/>
              <a:chOff x="0" y="3209925"/>
              <a:chExt cx="3267075" cy="3648075"/>
            </a:xfrm>
          </p:grpSpPr>
          <p:pic>
            <p:nvPicPr>
              <p:cNvPr id="10" name="Image 9">
                <a:extLst>
                  <a:ext uri="{FF2B5EF4-FFF2-40B4-BE49-F238E27FC236}">
                    <a16:creationId xmlns:a16="http://schemas.microsoft.com/office/drawing/2014/main" id="{D5C2F9B3-680C-4833-99E4-162FE3B690D6}"/>
                  </a:ext>
                </a:extLst>
              </p:cNvPr>
              <p:cNvPicPr>
                <a:picLocks noChangeAspect="1"/>
              </p:cNvPicPr>
              <p:nvPr userDrawn="1"/>
            </p:nvPicPr>
            <p:blipFill rotWithShape="1">
              <a:blip r:embed="rId14"/>
              <a:srcRect b="626"/>
              <a:stretch/>
            </p:blipFill>
            <p:spPr>
              <a:xfrm>
                <a:off x="0" y="3280098"/>
                <a:ext cx="3267075" cy="3577902"/>
              </a:xfrm>
              <a:prstGeom prst="rect">
                <a:avLst/>
              </a:prstGeom>
            </p:spPr>
          </p:pic>
          <p:sp>
            <p:nvSpPr>
              <p:cNvPr id="11" name="Rectangle 10">
                <a:extLst>
                  <a:ext uri="{FF2B5EF4-FFF2-40B4-BE49-F238E27FC236}">
                    <a16:creationId xmlns:a16="http://schemas.microsoft.com/office/drawing/2014/main" id="{78E36623-51A2-48D3-9371-D0DA25B27A5E}"/>
                  </a:ext>
                </a:extLst>
              </p:cNvPr>
              <p:cNvSpPr/>
              <p:nvPr userDrawn="1"/>
            </p:nvSpPr>
            <p:spPr>
              <a:xfrm>
                <a:off x="1266825" y="3209925"/>
                <a:ext cx="2000250" cy="762000"/>
              </a:xfrm>
              <a:prstGeom prst="rect">
                <a:avLst/>
              </a:prstGeom>
              <a:solidFill>
                <a:srgbClr val="ED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9" name="Rectangle 8">
              <a:extLst>
                <a:ext uri="{FF2B5EF4-FFF2-40B4-BE49-F238E27FC236}">
                  <a16:creationId xmlns:a16="http://schemas.microsoft.com/office/drawing/2014/main" id="{D627ADDD-1A20-4029-8F67-3C27F45FEA89}"/>
                </a:ext>
              </a:extLst>
            </p:cNvPr>
            <p:cNvSpPr/>
            <p:nvPr userDrawn="1"/>
          </p:nvSpPr>
          <p:spPr>
            <a:xfrm rot="719221">
              <a:off x="1438978" y="4072783"/>
              <a:ext cx="1876509" cy="269186"/>
            </a:xfrm>
            <a:prstGeom prst="rect">
              <a:avLst/>
            </a:prstGeom>
            <a:solidFill>
              <a:srgbClr val="ED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2" name="Espace réservé du titre 1">
            <a:extLst>
              <a:ext uri="{FF2B5EF4-FFF2-40B4-BE49-F238E27FC236}">
                <a16:creationId xmlns:a16="http://schemas.microsoft.com/office/drawing/2014/main" id="{09A731F7-704C-4FA7-8767-CF3F685A2B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a:extLst>
              <a:ext uri="{FF2B5EF4-FFF2-40B4-BE49-F238E27FC236}">
                <a16:creationId xmlns:a16="http://schemas.microsoft.com/office/drawing/2014/main" id="{D3176608-2A73-4BFD-A986-E78E80B9F5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CCD2A0D1-CA46-49AE-8D3C-A735AA5086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50F7CC-1C6E-4483-B911-13F1D81AA52D}" type="datetimeFigureOut">
              <a:rPr lang="fr-FR" smtClean="0"/>
              <a:t>24/06/2022</a:t>
            </a:fld>
            <a:endParaRPr lang="fr-FR"/>
          </a:p>
        </p:txBody>
      </p:sp>
      <p:sp>
        <p:nvSpPr>
          <p:cNvPr id="5" name="Espace réservé du pied de page 4">
            <a:extLst>
              <a:ext uri="{FF2B5EF4-FFF2-40B4-BE49-F238E27FC236}">
                <a16:creationId xmlns:a16="http://schemas.microsoft.com/office/drawing/2014/main" id="{5CDD5462-617A-4DCD-86D1-0559076E6F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24531D2-0963-4761-AAA9-CF0F687445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3C9ECD-CF16-4CBE-BBED-5309679C816A}" type="slidenum">
              <a:rPr lang="fr-FR" smtClean="0"/>
              <a:t>‹N°›</a:t>
            </a:fld>
            <a:endParaRPr lang="fr-FR"/>
          </a:p>
        </p:txBody>
      </p:sp>
    </p:spTree>
    <p:extLst>
      <p:ext uri="{BB962C8B-B14F-4D97-AF65-F5344CB8AC3E}">
        <p14:creationId xmlns:p14="http://schemas.microsoft.com/office/powerpoint/2010/main" val="6807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1066A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62616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62616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62616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62616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62616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7D1D9E-D38A-AB44-CDD7-DD5D6E72AABA}"/>
              </a:ext>
            </a:extLst>
          </p:cNvPr>
          <p:cNvSpPr>
            <a:spLocks noGrp="1"/>
          </p:cNvSpPr>
          <p:nvPr>
            <p:ph type="ctrTitle"/>
          </p:nvPr>
        </p:nvSpPr>
        <p:spPr/>
        <p:txBody>
          <a:bodyPr/>
          <a:lstStyle/>
          <a:p>
            <a:r>
              <a:rPr lang="fr-FR" dirty="0"/>
              <a:t>Titre du cas clinique (à compléter)</a:t>
            </a:r>
          </a:p>
        </p:txBody>
      </p:sp>
      <p:sp>
        <p:nvSpPr>
          <p:cNvPr id="3" name="Sous-titre 2">
            <a:extLst>
              <a:ext uri="{FF2B5EF4-FFF2-40B4-BE49-F238E27FC236}">
                <a16:creationId xmlns:a16="http://schemas.microsoft.com/office/drawing/2014/main" id="{F64CA9A6-A0C0-C7AE-B51F-1B8212553C07}"/>
              </a:ext>
            </a:extLst>
          </p:cNvPr>
          <p:cNvSpPr>
            <a:spLocks noGrp="1"/>
          </p:cNvSpPr>
          <p:nvPr>
            <p:ph type="subTitle" idx="1"/>
          </p:nvPr>
        </p:nvSpPr>
        <p:spPr/>
        <p:txBody>
          <a:bodyPr/>
          <a:lstStyle/>
          <a:p>
            <a:r>
              <a:rPr lang="fr-FR" dirty="0"/>
              <a:t>Soutenu par le concours Besins Healthcare France du meilleur cas clinique sur </a:t>
            </a:r>
            <a:r>
              <a:rPr lang="fr-FR"/>
              <a:t>le thème endométriose </a:t>
            </a:r>
            <a:r>
              <a:rPr lang="fr-FR" dirty="0"/>
              <a:t>et/ou adénomyose</a:t>
            </a:r>
          </a:p>
        </p:txBody>
      </p:sp>
    </p:spTree>
    <p:extLst>
      <p:ext uri="{BB962C8B-B14F-4D97-AF65-F5344CB8AC3E}">
        <p14:creationId xmlns:p14="http://schemas.microsoft.com/office/powerpoint/2010/main" val="2449842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680BF4-C8C3-D336-65F6-8457812B0F91}"/>
              </a:ext>
            </a:extLst>
          </p:cNvPr>
          <p:cNvSpPr>
            <a:spLocks noGrp="1"/>
          </p:cNvSpPr>
          <p:nvPr>
            <p:ph type="title"/>
          </p:nvPr>
        </p:nvSpPr>
        <p:spPr/>
        <p:txBody>
          <a:bodyPr/>
          <a:lstStyle/>
          <a:p>
            <a:r>
              <a:rPr lang="fr-FR" dirty="0"/>
              <a:t>Surveillance  de la patiente: Evolution des symptômes?</a:t>
            </a:r>
          </a:p>
        </p:txBody>
      </p:sp>
      <p:sp>
        <p:nvSpPr>
          <p:cNvPr id="3" name="Espace réservé du contenu 2">
            <a:extLst>
              <a:ext uri="{FF2B5EF4-FFF2-40B4-BE49-F238E27FC236}">
                <a16:creationId xmlns:a16="http://schemas.microsoft.com/office/drawing/2014/main" id="{A0FBBCA1-3CC5-D9B7-AD3C-BCC9C32C2E37}"/>
              </a:ext>
            </a:extLst>
          </p:cNvPr>
          <p:cNvSpPr>
            <a:spLocks noGrp="1"/>
          </p:cNvSpPr>
          <p:nvPr>
            <p:ph idx="1"/>
          </p:nvPr>
        </p:nvSpPr>
        <p:spPr/>
        <p:txBody>
          <a:bodyPr/>
          <a:lstStyle/>
          <a:p>
            <a:r>
              <a:rPr lang="fr-FR" dirty="0"/>
              <a:t>Evolution des symptômes?</a:t>
            </a:r>
          </a:p>
          <a:p>
            <a:r>
              <a:rPr lang="fr-FR" dirty="0"/>
              <a:t>Examens complémentaires prescrits?</a:t>
            </a:r>
          </a:p>
          <a:p>
            <a:r>
              <a:rPr lang="fr-FR" dirty="0"/>
              <a:t>Le traitement initial est il satisfaisant?</a:t>
            </a:r>
          </a:p>
          <a:p>
            <a:r>
              <a:rPr lang="fr-FR" dirty="0"/>
              <a:t>Y a-t-il un  désir de grossesse?</a:t>
            </a:r>
          </a:p>
          <a:p>
            <a:r>
              <a:rPr lang="fr-FR" dirty="0"/>
              <a:t>Impact de l'âge ?</a:t>
            </a:r>
          </a:p>
          <a:p>
            <a:r>
              <a:rPr lang="fr-FR" dirty="0"/>
              <a:t>Nouvelles Pathologies gynécologiques  ou générales associées?</a:t>
            </a:r>
          </a:p>
          <a:p>
            <a:r>
              <a:rPr lang="fr-FR" dirty="0"/>
              <a:t>Changement stratégiques thérapeutiques envisagés? (justifier et expliquer le traitement et les modalités de surveillance)</a:t>
            </a:r>
          </a:p>
          <a:p>
            <a:endParaRPr lang="fr-FR" dirty="0"/>
          </a:p>
        </p:txBody>
      </p:sp>
    </p:spTree>
    <p:extLst>
      <p:ext uri="{BB962C8B-B14F-4D97-AF65-F5344CB8AC3E}">
        <p14:creationId xmlns:p14="http://schemas.microsoft.com/office/powerpoint/2010/main" val="2734037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7145A96F-0256-92C0-1D61-8E8EFED6BFD1}"/>
              </a:ext>
            </a:extLst>
          </p:cNvPr>
          <p:cNvSpPr>
            <a:spLocks noGrp="1"/>
          </p:cNvSpPr>
          <p:nvPr>
            <p:ph type="sldNum" sz="quarter" idx="12"/>
          </p:nvPr>
        </p:nvSpPr>
        <p:spPr/>
        <p:txBody>
          <a:bodyPr/>
          <a:lstStyle/>
          <a:p>
            <a:fld id="{2F4E8F0C-DA42-DC46-A58F-7A4A9A830166}" type="slidenum">
              <a:rPr lang="fr-FR" smtClean="0"/>
              <a:t>11</a:t>
            </a:fld>
            <a:endParaRPr lang="fr-FR"/>
          </a:p>
        </p:txBody>
      </p:sp>
      <p:sp>
        <p:nvSpPr>
          <p:cNvPr id="3" name="Titre 2">
            <a:extLst>
              <a:ext uri="{FF2B5EF4-FFF2-40B4-BE49-F238E27FC236}">
                <a16:creationId xmlns:a16="http://schemas.microsoft.com/office/drawing/2014/main" id="{FAE6CB20-2727-9D24-9567-41AD5FF659A9}"/>
              </a:ext>
            </a:extLst>
          </p:cNvPr>
          <p:cNvSpPr>
            <a:spLocks noGrp="1"/>
          </p:cNvSpPr>
          <p:nvPr>
            <p:ph type="title"/>
          </p:nvPr>
        </p:nvSpPr>
        <p:spPr/>
        <p:txBody>
          <a:bodyPr/>
          <a:lstStyle/>
          <a:p>
            <a:r>
              <a:rPr lang="fr-FR" dirty="0"/>
              <a:t>Conclusions du cas</a:t>
            </a:r>
          </a:p>
        </p:txBody>
      </p:sp>
      <p:sp>
        <p:nvSpPr>
          <p:cNvPr id="4" name="Espace réservé du contenu 3">
            <a:extLst>
              <a:ext uri="{FF2B5EF4-FFF2-40B4-BE49-F238E27FC236}">
                <a16:creationId xmlns:a16="http://schemas.microsoft.com/office/drawing/2014/main" id="{495F6A2E-2538-25A7-C3A8-9CD950E7726E}"/>
              </a:ext>
            </a:extLst>
          </p:cNvPr>
          <p:cNvSpPr>
            <a:spLocks noGrp="1"/>
          </p:cNvSpPr>
          <p:nvPr>
            <p:ph idx="1"/>
          </p:nvPr>
        </p:nvSpPr>
        <p:spPr/>
        <p:txBody>
          <a:bodyPr/>
          <a:lstStyle/>
          <a:p>
            <a:r>
              <a:rPr lang="fr-FR" dirty="0"/>
              <a:t>Que faut il retenir de ce cas?</a:t>
            </a:r>
          </a:p>
          <a:p>
            <a:r>
              <a:rPr lang="fr-FR" dirty="0"/>
              <a:t>Quels sont les pièges à éviter?</a:t>
            </a:r>
          </a:p>
          <a:p>
            <a:r>
              <a:rPr lang="fr-FR" dirty="0"/>
              <a:t>Quelles sont les points clefs à aborder avec la patiente tout au long du suivi thérapeutique?</a:t>
            </a:r>
          </a:p>
          <a:p>
            <a:r>
              <a:rPr lang="fr-FR" dirty="0"/>
              <a:t>Qu’a-t-on appris des symptômes et la stratégie thérapeutique</a:t>
            </a:r>
          </a:p>
        </p:txBody>
      </p:sp>
    </p:spTree>
    <p:extLst>
      <p:ext uri="{BB962C8B-B14F-4D97-AF65-F5344CB8AC3E}">
        <p14:creationId xmlns:p14="http://schemas.microsoft.com/office/powerpoint/2010/main" val="3891377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644BBD-EAAC-62BD-805A-60481BD804E9}"/>
              </a:ext>
            </a:extLst>
          </p:cNvPr>
          <p:cNvSpPr>
            <a:spLocks noGrp="1"/>
          </p:cNvSpPr>
          <p:nvPr>
            <p:ph type="title"/>
          </p:nvPr>
        </p:nvSpPr>
        <p:spPr/>
        <p:txBody>
          <a:bodyPr/>
          <a:lstStyle/>
          <a:p>
            <a:r>
              <a:rPr lang="fr-FR" dirty="0"/>
              <a:t>Références bibliographiques</a:t>
            </a:r>
          </a:p>
        </p:txBody>
      </p:sp>
      <p:sp>
        <p:nvSpPr>
          <p:cNvPr id="3" name="Espace réservé du contenu 2">
            <a:extLst>
              <a:ext uri="{FF2B5EF4-FFF2-40B4-BE49-F238E27FC236}">
                <a16:creationId xmlns:a16="http://schemas.microsoft.com/office/drawing/2014/main" id="{4007F053-63E5-2E90-7898-8D223C38DEF7}"/>
              </a:ext>
            </a:extLst>
          </p:cNvPr>
          <p:cNvSpPr>
            <a:spLocks noGrp="1"/>
          </p:cNvSpPr>
          <p:nvPr>
            <p:ph idx="1"/>
          </p:nvPr>
        </p:nvSpPr>
        <p:spPr/>
        <p:txBody>
          <a:bodyPr>
            <a:normAutofit/>
          </a:bodyPr>
          <a:lstStyle/>
          <a:p>
            <a:pPr marL="514350" indent="-514350">
              <a:buFont typeface="+mj-lt"/>
              <a:buAutoNum type="arabicPeriod"/>
            </a:pPr>
            <a:endParaRPr lang="fr-FR" sz="2400" dirty="0"/>
          </a:p>
        </p:txBody>
      </p:sp>
    </p:spTree>
    <p:extLst>
      <p:ext uri="{BB962C8B-B14F-4D97-AF65-F5344CB8AC3E}">
        <p14:creationId xmlns:p14="http://schemas.microsoft.com/office/powerpoint/2010/main" val="1536312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8F02AD-E4C6-0EF9-672B-EDA996F5A957}"/>
              </a:ext>
            </a:extLst>
          </p:cNvPr>
          <p:cNvSpPr>
            <a:spLocks noGrp="1"/>
          </p:cNvSpPr>
          <p:nvPr>
            <p:ph type="title"/>
          </p:nvPr>
        </p:nvSpPr>
        <p:spPr/>
        <p:txBody>
          <a:bodyPr/>
          <a:lstStyle/>
          <a:p>
            <a:r>
              <a:rPr lang="fr-FR" sz="4400" dirty="0">
                <a:solidFill>
                  <a:schemeClr val="tx2"/>
                </a:solidFill>
              </a:rPr>
              <a:t>Consignes</a:t>
            </a:r>
            <a:endParaRPr lang="fr-FR" dirty="0"/>
          </a:p>
        </p:txBody>
      </p:sp>
      <p:sp>
        <p:nvSpPr>
          <p:cNvPr id="3" name="Espace réservé du contenu 2">
            <a:extLst>
              <a:ext uri="{FF2B5EF4-FFF2-40B4-BE49-F238E27FC236}">
                <a16:creationId xmlns:a16="http://schemas.microsoft.com/office/drawing/2014/main" id="{CDBDBC7A-059F-FEF2-6AD4-0FBF97A152AC}"/>
              </a:ext>
            </a:extLst>
          </p:cNvPr>
          <p:cNvSpPr>
            <a:spLocks noGrp="1"/>
          </p:cNvSpPr>
          <p:nvPr>
            <p:ph idx="1"/>
          </p:nvPr>
        </p:nvSpPr>
        <p:spPr/>
        <p:txBody>
          <a:bodyPr>
            <a:normAutofit lnSpcReduction="10000"/>
          </a:bodyPr>
          <a:lstStyle/>
          <a:p>
            <a:pPr marL="457200" indent="-457200" algn="just">
              <a:spcBef>
                <a:spcPct val="60000"/>
              </a:spcBef>
              <a:buClr>
                <a:srgbClr val="800000"/>
              </a:buClr>
              <a:buSzPct val="115000"/>
              <a:buFontTx/>
              <a:buChar char="•"/>
              <a:defRPr/>
            </a:pPr>
            <a:r>
              <a:rPr lang="fr-FR" sz="2400" dirty="0">
                <a:solidFill>
                  <a:schemeClr val="tx2"/>
                </a:solidFill>
                <a:cs typeface="Arial" charset="0"/>
              </a:rPr>
              <a:t>Ce cas clinique commenté à visée pédagogique devra aborder de façon interactive le bilan et la prise en charge de l’endométriose et/ou l’adénomyose</a:t>
            </a:r>
          </a:p>
          <a:p>
            <a:pPr marL="0" indent="0" algn="just">
              <a:spcBef>
                <a:spcPct val="60000"/>
              </a:spcBef>
              <a:buClr>
                <a:srgbClr val="800000"/>
              </a:buClr>
              <a:buSzPct val="115000"/>
              <a:buNone/>
              <a:defRPr/>
            </a:pPr>
            <a:endParaRPr lang="fr-FR" sz="2400" dirty="0">
              <a:solidFill>
                <a:schemeClr val="tx2"/>
              </a:solidFill>
              <a:cs typeface="Arial" charset="0"/>
            </a:endParaRPr>
          </a:p>
          <a:p>
            <a:pPr marL="457200" indent="-457200" algn="just">
              <a:spcBef>
                <a:spcPct val="60000"/>
              </a:spcBef>
              <a:buClr>
                <a:srgbClr val="800000"/>
              </a:buClr>
              <a:buSzPct val="115000"/>
              <a:buFontTx/>
              <a:buChar char="•"/>
              <a:defRPr/>
            </a:pPr>
            <a:r>
              <a:rPr lang="fr-FR" sz="2400" dirty="0">
                <a:solidFill>
                  <a:schemeClr val="tx2"/>
                </a:solidFill>
                <a:cs typeface="Arial" charset="0"/>
              </a:rPr>
              <a:t>Toutes les allégations seront référencées en s’appuyant sur les </a:t>
            </a:r>
            <a:r>
              <a:rPr lang="fr-FR" sz="2400" dirty="0" err="1">
                <a:solidFill>
                  <a:schemeClr val="tx2"/>
                </a:solidFill>
                <a:cs typeface="Arial" charset="0"/>
              </a:rPr>
              <a:t>RCPs</a:t>
            </a:r>
            <a:r>
              <a:rPr lang="fr-FR" sz="2400" dirty="0">
                <a:solidFill>
                  <a:schemeClr val="tx2"/>
                </a:solidFill>
                <a:cs typeface="Arial" charset="0"/>
              </a:rPr>
              <a:t>, les recommandations des sociétés savantes et les bonnes pratiques en vigueur en 2022 </a:t>
            </a:r>
          </a:p>
          <a:p>
            <a:pPr marL="0" indent="0" algn="just">
              <a:spcBef>
                <a:spcPct val="60000"/>
              </a:spcBef>
              <a:buClr>
                <a:srgbClr val="800000"/>
              </a:buClr>
              <a:buSzPct val="115000"/>
              <a:buNone/>
              <a:defRPr/>
            </a:pPr>
            <a:endParaRPr lang="fr-FR" sz="2400" dirty="0">
              <a:solidFill>
                <a:schemeClr val="tx2"/>
              </a:solidFill>
              <a:cs typeface="Arial" charset="0"/>
            </a:endParaRPr>
          </a:p>
          <a:p>
            <a:pPr marL="457200" indent="-457200" algn="just">
              <a:spcBef>
                <a:spcPct val="60000"/>
              </a:spcBef>
              <a:buClr>
                <a:srgbClr val="800000"/>
              </a:buClr>
              <a:buSzPct val="115000"/>
              <a:buFontTx/>
              <a:buChar char="•"/>
              <a:defRPr/>
            </a:pPr>
            <a:r>
              <a:rPr lang="fr-FR" sz="2400" dirty="0">
                <a:solidFill>
                  <a:schemeClr val="tx2"/>
                </a:solidFill>
                <a:cs typeface="Arial" charset="0"/>
              </a:rPr>
              <a:t>Pour des raisons pédagogiques et d’interactivité, il est recommandé d’ajouter dans le diaporama du cas clinique des questions et des réponses commentées concernant l’épidémiologie, la physiopathologie et les bonnes pratiques cliniques</a:t>
            </a:r>
          </a:p>
          <a:p>
            <a:pPr marL="0" indent="0">
              <a:buNone/>
            </a:pPr>
            <a:endParaRPr lang="fr-FR" dirty="0"/>
          </a:p>
        </p:txBody>
      </p:sp>
    </p:spTree>
    <p:extLst>
      <p:ext uri="{BB962C8B-B14F-4D97-AF65-F5344CB8AC3E}">
        <p14:creationId xmlns:p14="http://schemas.microsoft.com/office/powerpoint/2010/main" val="2543836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73C049-BCC1-0A12-8B6B-A20A326D1719}"/>
              </a:ext>
            </a:extLst>
          </p:cNvPr>
          <p:cNvSpPr>
            <a:spLocks noGrp="1"/>
          </p:cNvSpPr>
          <p:nvPr>
            <p:ph type="title"/>
          </p:nvPr>
        </p:nvSpPr>
        <p:spPr/>
        <p:txBody>
          <a:bodyPr/>
          <a:lstStyle/>
          <a:p>
            <a:r>
              <a:rPr lang="fr-FR" dirty="0"/>
              <a:t>1ère consultation : profil patiente et antécédents (1/2)</a:t>
            </a:r>
          </a:p>
        </p:txBody>
      </p:sp>
      <p:sp>
        <p:nvSpPr>
          <p:cNvPr id="3" name="Espace réservé du contenu 2">
            <a:extLst>
              <a:ext uri="{FF2B5EF4-FFF2-40B4-BE49-F238E27FC236}">
                <a16:creationId xmlns:a16="http://schemas.microsoft.com/office/drawing/2014/main" id="{3DBDD71E-8AFA-0A4F-CB6C-EB8715C64904}"/>
              </a:ext>
            </a:extLst>
          </p:cNvPr>
          <p:cNvSpPr>
            <a:spLocks noGrp="1"/>
          </p:cNvSpPr>
          <p:nvPr>
            <p:ph idx="1"/>
          </p:nvPr>
        </p:nvSpPr>
        <p:spPr/>
        <p:txBody>
          <a:bodyPr>
            <a:normAutofit/>
          </a:bodyPr>
          <a:lstStyle/>
          <a:p>
            <a:r>
              <a:rPr lang="fr-FR" sz="2400" dirty="0"/>
              <a:t>Age de la patiente </a:t>
            </a:r>
          </a:p>
          <a:p>
            <a:r>
              <a:rPr lang="fr-FR" sz="2400" dirty="0"/>
              <a:t>Motif initial de la consultation</a:t>
            </a:r>
          </a:p>
          <a:p>
            <a:r>
              <a:rPr lang="fr-FR" sz="2400" dirty="0"/>
              <a:t>Mode vie (tabagisme, alcool, sport …) et divers (surcharge pondérale, IMC …)</a:t>
            </a:r>
          </a:p>
          <a:p>
            <a:r>
              <a:rPr lang="fr-FR" sz="2400" dirty="0"/>
              <a:t>Pathologies intercurrentes / comorbidités ?</a:t>
            </a:r>
          </a:p>
          <a:p>
            <a:r>
              <a:rPr lang="fr-FR" sz="2400" dirty="0"/>
              <a:t>ATCD personnels? ATCD gynécologiques et obstétricaux?, ATCD familiaux et notamment de cancer gynécologique?</a:t>
            </a:r>
          </a:p>
          <a:p>
            <a:r>
              <a:rPr lang="fr-FR" sz="2400" dirty="0"/>
              <a:t>Traitement en cours?</a:t>
            </a:r>
          </a:p>
        </p:txBody>
      </p:sp>
    </p:spTree>
    <p:extLst>
      <p:ext uri="{BB962C8B-B14F-4D97-AF65-F5344CB8AC3E}">
        <p14:creationId xmlns:p14="http://schemas.microsoft.com/office/powerpoint/2010/main" val="2244230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D9A519-034B-49EB-39E1-E1E0367CA62E}"/>
              </a:ext>
            </a:extLst>
          </p:cNvPr>
          <p:cNvSpPr>
            <a:spLocks noGrp="1"/>
          </p:cNvSpPr>
          <p:nvPr>
            <p:ph type="title"/>
          </p:nvPr>
        </p:nvSpPr>
        <p:spPr/>
        <p:txBody>
          <a:bodyPr/>
          <a:lstStyle/>
          <a:p>
            <a:r>
              <a:rPr lang="fr-FR" dirty="0"/>
              <a:t>1ère consultation : profil patiente et antécédents (2/2)</a:t>
            </a:r>
          </a:p>
        </p:txBody>
      </p:sp>
      <p:sp>
        <p:nvSpPr>
          <p:cNvPr id="3" name="Espace réservé du contenu 2">
            <a:extLst>
              <a:ext uri="{FF2B5EF4-FFF2-40B4-BE49-F238E27FC236}">
                <a16:creationId xmlns:a16="http://schemas.microsoft.com/office/drawing/2014/main" id="{05CBA770-B86F-4A8B-D53C-E8F2C2047E46}"/>
              </a:ext>
            </a:extLst>
          </p:cNvPr>
          <p:cNvSpPr>
            <a:spLocks noGrp="1"/>
          </p:cNvSpPr>
          <p:nvPr>
            <p:ph idx="1"/>
          </p:nvPr>
        </p:nvSpPr>
        <p:spPr/>
        <p:txBody>
          <a:bodyPr/>
          <a:lstStyle/>
          <a:p>
            <a:r>
              <a:rPr lang="fr-FR" dirty="0"/>
              <a:t>Antécédent familial de cancer gynécologique? </a:t>
            </a:r>
            <a:br>
              <a:rPr lang="fr-FR" dirty="0"/>
            </a:br>
            <a:r>
              <a:rPr lang="fr-FR" dirty="0"/>
              <a:t>Date et résultat dernier frottis</a:t>
            </a:r>
          </a:p>
          <a:p>
            <a:r>
              <a:rPr lang="fr-FR" dirty="0"/>
              <a:t>Enfants? (Age?). Accouchement ? (voies naturelles ou non?)</a:t>
            </a:r>
          </a:p>
          <a:p>
            <a:r>
              <a:rPr lang="fr-FR" dirty="0"/>
              <a:t>Contraception? Laquelle et depuis quand?</a:t>
            </a:r>
          </a:p>
          <a:p>
            <a:r>
              <a:rPr lang="fr-FR" dirty="0"/>
              <a:t>Règles : abondance? Durée?</a:t>
            </a:r>
          </a:p>
          <a:p>
            <a:r>
              <a:rPr lang="fr-FR" dirty="0"/>
              <a:t>Bilan biologique?</a:t>
            </a:r>
          </a:p>
          <a:p>
            <a:endParaRPr lang="fr-FR" dirty="0"/>
          </a:p>
        </p:txBody>
      </p:sp>
    </p:spTree>
    <p:extLst>
      <p:ext uri="{BB962C8B-B14F-4D97-AF65-F5344CB8AC3E}">
        <p14:creationId xmlns:p14="http://schemas.microsoft.com/office/powerpoint/2010/main" val="1580907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680BF4-C8C3-D336-65F6-8457812B0F91}"/>
              </a:ext>
            </a:extLst>
          </p:cNvPr>
          <p:cNvSpPr>
            <a:spLocks noGrp="1"/>
          </p:cNvSpPr>
          <p:nvPr>
            <p:ph type="title"/>
          </p:nvPr>
        </p:nvSpPr>
        <p:spPr/>
        <p:txBody>
          <a:bodyPr/>
          <a:lstStyle/>
          <a:p>
            <a:r>
              <a:rPr lang="fr-FR" dirty="0"/>
              <a:t>Histoire de la maladie</a:t>
            </a:r>
          </a:p>
        </p:txBody>
      </p:sp>
      <p:sp>
        <p:nvSpPr>
          <p:cNvPr id="3" name="Espace réservé du contenu 2">
            <a:extLst>
              <a:ext uri="{FF2B5EF4-FFF2-40B4-BE49-F238E27FC236}">
                <a16:creationId xmlns:a16="http://schemas.microsoft.com/office/drawing/2014/main" id="{A0FBBCA1-3CC5-D9B7-AD3C-BCC9C32C2E37}"/>
              </a:ext>
            </a:extLst>
          </p:cNvPr>
          <p:cNvSpPr>
            <a:spLocks noGrp="1"/>
          </p:cNvSpPr>
          <p:nvPr>
            <p:ph idx="1"/>
          </p:nvPr>
        </p:nvSpPr>
        <p:spPr/>
        <p:txBody>
          <a:bodyPr/>
          <a:lstStyle/>
          <a:p>
            <a:r>
              <a:rPr lang="fr-FR" dirty="0"/>
              <a:t>Quels symptômes? </a:t>
            </a:r>
          </a:p>
          <a:p>
            <a:r>
              <a:rPr lang="fr-FR" dirty="0"/>
              <a:t>Depuis quand?</a:t>
            </a:r>
          </a:p>
          <a:p>
            <a:r>
              <a:rPr lang="fr-FR" dirty="0"/>
              <a:t>Retentissement sur la qualité de vie</a:t>
            </a:r>
          </a:p>
          <a:p>
            <a:r>
              <a:rPr lang="fr-FR" dirty="0"/>
              <a:t>Bilans antérieurs si réalisés (examen bio, radio ou autres)</a:t>
            </a:r>
          </a:p>
          <a:p>
            <a:r>
              <a:rPr lang="fr-FR" dirty="0"/>
              <a:t>Quels traitements antérieurs (médical et chirurgical) et quelle efficacité?</a:t>
            </a:r>
          </a:p>
          <a:p>
            <a:endParaRPr lang="fr-FR" dirty="0"/>
          </a:p>
        </p:txBody>
      </p:sp>
    </p:spTree>
    <p:extLst>
      <p:ext uri="{BB962C8B-B14F-4D97-AF65-F5344CB8AC3E}">
        <p14:creationId xmlns:p14="http://schemas.microsoft.com/office/powerpoint/2010/main" val="1341508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680BF4-C8C3-D336-65F6-8457812B0F91}"/>
              </a:ext>
            </a:extLst>
          </p:cNvPr>
          <p:cNvSpPr>
            <a:spLocks noGrp="1"/>
          </p:cNvSpPr>
          <p:nvPr>
            <p:ph type="title"/>
          </p:nvPr>
        </p:nvSpPr>
        <p:spPr/>
        <p:txBody>
          <a:bodyPr/>
          <a:lstStyle/>
          <a:p>
            <a:r>
              <a:rPr lang="fr-FR" dirty="0"/>
              <a:t>Données de l’examen clinique</a:t>
            </a:r>
          </a:p>
        </p:txBody>
      </p:sp>
      <p:sp>
        <p:nvSpPr>
          <p:cNvPr id="3" name="Espace réservé du contenu 2">
            <a:extLst>
              <a:ext uri="{FF2B5EF4-FFF2-40B4-BE49-F238E27FC236}">
                <a16:creationId xmlns:a16="http://schemas.microsoft.com/office/drawing/2014/main" id="{A0FBBCA1-3CC5-D9B7-AD3C-BCC9C32C2E37}"/>
              </a:ext>
            </a:extLst>
          </p:cNvPr>
          <p:cNvSpPr>
            <a:spLocks noGrp="1"/>
          </p:cNvSpPr>
          <p:nvPr>
            <p:ph idx="1"/>
          </p:nvPr>
        </p:nvSpPr>
        <p:spPr/>
        <p:txBody>
          <a:bodyPr/>
          <a:lstStyle/>
          <a:p>
            <a:r>
              <a:rPr lang="fr-FR" dirty="0"/>
              <a:t>Toucher vaginal</a:t>
            </a:r>
          </a:p>
          <a:p>
            <a:r>
              <a:rPr lang="fr-FR" dirty="0"/>
              <a:t>Palpation mammaire</a:t>
            </a:r>
          </a:p>
          <a:p>
            <a:r>
              <a:rPr lang="fr-FR" dirty="0"/>
              <a:t>Examen du col et frottis ?</a:t>
            </a:r>
          </a:p>
          <a:p>
            <a:r>
              <a:rPr lang="fr-FR" dirty="0"/>
              <a:t>Tension</a:t>
            </a:r>
          </a:p>
          <a:p>
            <a:r>
              <a:rPr lang="fr-FR" dirty="0"/>
              <a:t>Poids</a:t>
            </a:r>
          </a:p>
          <a:p>
            <a:r>
              <a:rPr lang="fr-FR" dirty="0"/>
              <a:t>Autre</a:t>
            </a:r>
          </a:p>
          <a:p>
            <a:r>
              <a:rPr lang="fr-FR" dirty="0"/>
              <a:t>…</a:t>
            </a:r>
          </a:p>
          <a:p>
            <a:pPr marL="0" indent="0">
              <a:buNone/>
            </a:pPr>
            <a:endParaRPr lang="fr-FR" dirty="0"/>
          </a:p>
        </p:txBody>
      </p:sp>
    </p:spTree>
    <p:extLst>
      <p:ext uri="{BB962C8B-B14F-4D97-AF65-F5344CB8AC3E}">
        <p14:creationId xmlns:p14="http://schemas.microsoft.com/office/powerpoint/2010/main" val="2189788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680BF4-C8C3-D336-65F6-8457812B0F91}"/>
              </a:ext>
            </a:extLst>
          </p:cNvPr>
          <p:cNvSpPr>
            <a:spLocks noGrp="1"/>
          </p:cNvSpPr>
          <p:nvPr>
            <p:ph type="title"/>
          </p:nvPr>
        </p:nvSpPr>
        <p:spPr/>
        <p:txBody>
          <a:bodyPr/>
          <a:lstStyle/>
          <a:p>
            <a:r>
              <a:rPr lang="fr-FR" dirty="0"/>
              <a:t>Examens complémentaires</a:t>
            </a:r>
          </a:p>
        </p:txBody>
      </p:sp>
      <p:sp>
        <p:nvSpPr>
          <p:cNvPr id="3" name="Espace réservé du contenu 2">
            <a:extLst>
              <a:ext uri="{FF2B5EF4-FFF2-40B4-BE49-F238E27FC236}">
                <a16:creationId xmlns:a16="http://schemas.microsoft.com/office/drawing/2014/main" id="{A0FBBCA1-3CC5-D9B7-AD3C-BCC9C32C2E37}"/>
              </a:ext>
            </a:extLst>
          </p:cNvPr>
          <p:cNvSpPr>
            <a:spLocks noGrp="1"/>
          </p:cNvSpPr>
          <p:nvPr>
            <p:ph idx="1"/>
          </p:nvPr>
        </p:nvSpPr>
        <p:spPr/>
        <p:txBody>
          <a:bodyPr/>
          <a:lstStyle/>
          <a:p>
            <a:r>
              <a:rPr lang="fr-FR" dirty="0"/>
              <a:t>Quelle imagerie initiale (échographie?, IRM ?)?</a:t>
            </a:r>
          </a:p>
          <a:p>
            <a:r>
              <a:rPr lang="fr-FR" dirty="0"/>
              <a:t>Résultats?</a:t>
            </a:r>
          </a:p>
          <a:p>
            <a:r>
              <a:rPr lang="fr-FR" dirty="0"/>
              <a:t>Examens complémentaires envisagés?</a:t>
            </a:r>
          </a:p>
          <a:p>
            <a:r>
              <a:rPr lang="fr-FR" dirty="0"/>
              <a:t>Examens biologiques (si réalisés)</a:t>
            </a:r>
          </a:p>
          <a:p>
            <a:pPr marL="0" indent="0">
              <a:buNone/>
            </a:pPr>
            <a:endParaRPr lang="fr-FR" dirty="0"/>
          </a:p>
        </p:txBody>
      </p:sp>
    </p:spTree>
    <p:extLst>
      <p:ext uri="{BB962C8B-B14F-4D97-AF65-F5344CB8AC3E}">
        <p14:creationId xmlns:p14="http://schemas.microsoft.com/office/powerpoint/2010/main" val="1889183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680BF4-C8C3-D336-65F6-8457812B0F91}"/>
              </a:ext>
            </a:extLst>
          </p:cNvPr>
          <p:cNvSpPr>
            <a:spLocks noGrp="1"/>
          </p:cNvSpPr>
          <p:nvPr>
            <p:ph type="title"/>
          </p:nvPr>
        </p:nvSpPr>
        <p:spPr/>
        <p:txBody>
          <a:bodyPr/>
          <a:lstStyle/>
          <a:p>
            <a:r>
              <a:rPr lang="fr-FR" dirty="0"/>
              <a:t>Diagnostic différentiel envisagé</a:t>
            </a:r>
          </a:p>
        </p:txBody>
      </p:sp>
      <p:sp>
        <p:nvSpPr>
          <p:cNvPr id="3" name="Espace réservé du contenu 2">
            <a:extLst>
              <a:ext uri="{FF2B5EF4-FFF2-40B4-BE49-F238E27FC236}">
                <a16:creationId xmlns:a16="http://schemas.microsoft.com/office/drawing/2014/main" id="{A0FBBCA1-3CC5-D9B7-AD3C-BCC9C32C2E37}"/>
              </a:ext>
            </a:extLst>
          </p:cNvPr>
          <p:cNvSpPr>
            <a:spLocks noGrp="1"/>
          </p:cNvSpPr>
          <p:nvPr>
            <p:ph idx="1"/>
          </p:nvPr>
        </p:nvSpPr>
        <p:spPr/>
        <p:txBody>
          <a:bodyPr/>
          <a:lstStyle/>
          <a:p>
            <a:r>
              <a:rPr lang="fr-FR" dirty="0"/>
              <a:t>Discussion</a:t>
            </a:r>
          </a:p>
        </p:txBody>
      </p:sp>
    </p:spTree>
    <p:extLst>
      <p:ext uri="{BB962C8B-B14F-4D97-AF65-F5344CB8AC3E}">
        <p14:creationId xmlns:p14="http://schemas.microsoft.com/office/powerpoint/2010/main" val="2836260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680BF4-C8C3-D336-65F6-8457812B0F91}"/>
              </a:ext>
            </a:extLst>
          </p:cNvPr>
          <p:cNvSpPr>
            <a:spLocks noGrp="1"/>
          </p:cNvSpPr>
          <p:nvPr>
            <p:ph type="title"/>
          </p:nvPr>
        </p:nvSpPr>
        <p:spPr/>
        <p:txBody>
          <a:bodyPr/>
          <a:lstStyle/>
          <a:p>
            <a:r>
              <a:rPr lang="fr-FR" dirty="0"/>
              <a:t>Stratégie thérapeutique envisagée</a:t>
            </a:r>
          </a:p>
        </p:txBody>
      </p:sp>
      <p:sp>
        <p:nvSpPr>
          <p:cNvPr id="3" name="Espace réservé du contenu 2">
            <a:extLst>
              <a:ext uri="{FF2B5EF4-FFF2-40B4-BE49-F238E27FC236}">
                <a16:creationId xmlns:a16="http://schemas.microsoft.com/office/drawing/2014/main" id="{A0FBBCA1-3CC5-D9B7-AD3C-BCC9C32C2E37}"/>
              </a:ext>
            </a:extLst>
          </p:cNvPr>
          <p:cNvSpPr>
            <a:spLocks noGrp="1"/>
          </p:cNvSpPr>
          <p:nvPr>
            <p:ph idx="1"/>
          </p:nvPr>
        </p:nvSpPr>
        <p:spPr/>
        <p:txBody>
          <a:bodyPr/>
          <a:lstStyle/>
          <a:p>
            <a:r>
              <a:rPr lang="fr-FR" dirty="0"/>
              <a:t>Désir de grossesse ou non?</a:t>
            </a:r>
          </a:p>
          <a:p>
            <a:r>
              <a:rPr lang="fr-FR" dirty="0"/>
              <a:t>Discuter des stratégies thérapeutiques possibles en fonction de l'âge et du désir de grossesse de la patiente</a:t>
            </a:r>
          </a:p>
          <a:p>
            <a:r>
              <a:rPr lang="fr-FR" dirty="0"/>
              <a:t>Discuter et justifier  un choix thérapeutique choix initial </a:t>
            </a:r>
          </a:p>
          <a:p>
            <a:r>
              <a:rPr lang="fr-FR" dirty="0"/>
              <a:t>Expliquer les modalités du traitement et de surveillance de la patiente </a:t>
            </a:r>
          </a:p>
          <a:p>
            <a:endParaRPr lang="fr-FR" dirty="0"/>
          </a:p>
        </p:txBody>
      </p:sp>
    </p:spTree>
    <p:extLst>
      <p:ext uri="{BB962C8B-B14F-4D97-AF65-F5344CB8AC3E}">
        <p14:creationId xmlns:p14="http://schemas.microsoft.com/office/powerpoint/2010/main" val="234176202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456</Words>
  <Application>Microsoft Office PowerPoint</Application>
  <PresentationFormat>Grand écran</PresentationFormat>
  <Paragraphs>62</Paragraphs>
  <Slides>12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Calibri</vt:lpstr>
      <vt:lpstr>Calibri Light</vt:lpstr>
      <vt:lpstr>Thème Office</vt:lpstr>
      <vt:lpstr>Titre du cas clinique (à compléter)</vt:lpstr>
      <vt:lpstr>Consignes</vt:lpstr>
      <vt:lpstr>1ère consultation : profil patiente et antécédents (1/2)</vt:lpstr>
      <vt:lpstr>1ère consultation : profil patiente et antécédents (2/2)</vt:lpstr>
      <vt:lpstr>Histoire de la maladie</vt:lpstr>
      <vt:lpstr>Données de l’examen clinique</vt:lpstr>
      <vt:lpstr>Examens complémentaires</vt:lpstr>
      <vt:lpstr>Diagnostic différentiel envisagé</vt:lpstr>
      <vt:lpstr>Stratégie thérapeutique envisagée</vt:lpstr>
      <vt:lpstr>Surveillance  de la patiente: Evolution des symptômes?</vt:lpstr>
      <vt:lpstr>Conclusions du cas</vt:lpstr>
      <vt:lpstr>Références bibliographiques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LAUMONT Alexis</dc:creator>
  <cp:lastModifiedBy>LAUMONT Alexis</cp:lastModifiedBy>
  <cp:revision>10</cp:revision>
  <dcterms:created xsi:type="dcterms:W3CDTF">2020-10-20T11:58:33Z</dcterms:created>
  <dcterms:modified xsi:type="dcterms:W3CDTF">2022-06-24T10:48:00Z</dcterms:modified>
</cp:coreProperties>
</file>